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7" r:id="rId4"/>
    <p:sldId id="260" r:id="rId5"/>
    <p:sldId id="261" r:id="rId6"/>
    <p:sldId id="262"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9029601-B419-4559-82CA-2FC2B6CF09B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DA38-B559-4805-BC62-D7C695C9E10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13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29601-B419-4559-82CA-2FC2B6CF09B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DA38-B559-4805-BC62-D7C695C9E102}" type="slidenum">
              <a:rPr lang="en-US" smtClean="0"/>
              <a:t>‹#›</a:t>
            </a:fld>
            <a:endParaRPr lang="en-US"/>
          </a:p>
        </p:txBody>
      </p:sp>
    </p:spTree>
    <p:extLst>
      <p:ext uri="{BB962C8B-B14F-4D97-AF65-F5344CB8AC3E}">
        <p14:creationId xmlns:p14="http://schemas.microsoft.com/office/powerpoint/2010/main" val="130431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29601-B419-4559-82CA-2FC2B6CF09B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DA38-B559-4805-BC62-D7C695C9E10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80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029601-B419-4559-82CA-2FC2B6CF09B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DA38-B559-4805-BC62-D7C695C9E102}" type="slidenum">
              <a:rPr lang="en-US" smtClean="0"/>
              <a:t>‹#›</a:t>
            </a:fld>
            <a:endParaRPr lang="en-US"/>
          </a:p>
        </p:txBody>
      </p:sp>
    </p:spTree>
    <p:extLst>
      <p:ext uri="{BB962C8B-B14F-4D97-AF65-F5344CB8AC3E}">
        <p14:creationId xmlns:p14="http://schemas.microsoft.com/office/powerpoint/2010/main" val="368933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29601-B419-4559-82CA-2FC2B6CF09BF}" type="datetimeFigureOut">
              <a:rPr lang="en-US" smtClean="0"/>
              <a:t>6/19/2017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FDA38-B559-4805-BC62-D7C695C9E10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7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029601-B419-4559-82CA-2FC2B6CF09BF}"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DA38-B559-4805-BC62-D7C695C9E102}" type="slidenum">
              <a:rPr lang="en-US" smtClean="0"/>
              <a:t>‹#›</a:t>
            </a:fld>
            <a:endParaRPr lang="en-US"/>
          </a:p>
        </p:txBody>
      </p:sp>
    </p:spTree>
    <p:extLst>
      <p:ext uri="{BB962C8B-B14F-4D97-AF65-F5344CB8AC3E}">
        <p14:creationId xmlns:p14="http://schemas.microsoft.com/office/powerpoint/2010/main" val="834068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029601-B419-4559-82CA-2FC2B6CF09BF}" type="datetimeFigureOut">
              <a:rPr lang="en-US" smtClean="0"/>
              <a:t>6/19/2017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FDA38-B559-4805-BC62-D7C695C9E102}" type="slidenum">
              <a:rPr lang="en-US" smtClean="0"/>
              <a:t>‹#›</a:t>
            </a:fld>
            <a:endParaRPr lang="en-US"/>
          </a:p>
        </p:txBody>
      </p:sp>
    </p:spTree>
    <p:extLst>
      <p:ext uri="{BB962C8B-B14F-4D97-AF65-F5344CB8AC3E}">
        <p14:creationId xmlns:p14="http://schemas.microsoft.com/office/powerpoint/2010/main" val="290172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029601-B419-4559-82CA-2FC2B6CF09BF}" type="datetimeFigureOut">
              <a:rPr lang="en-US" smtClean="0"/>
              <a:t>6/19/2017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FDA38-B559-4805-BC62-D7C695C9E102}" type="slidenum">
              <a:rPr lang="en-US" smtClean="0"/>
              <a:t>‹#›</a:t>
            </a:fld>
            <a:endParaRPr lang="en-US"/>
          </a:p>
        </p:txBody>
      </p:sp>
    </p:spTree>
    <p:extLst>
      <p:ext uri="{BB962C8B-B14F-4D97-AF65-F5344CB8AC3E}">
        <p14:creationId xmlns:p14="http://schemas.microsoft.com/office/powerpoint/2010/main" val="180115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29601-B419-4559-82CA-2FC2B6CF09BF}" type="datetimeFigureOut">
              <a:rPr lang="en-US" smtClean="0"/>
              <a:t>6/19/2017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FDA38-B559-4805-BC62-D7C695C9E102}" type="slidenum">
              <a:rPr lang="en-US" smtClean="0"/>
              <a:t>‹#›</a:t>
            </a:fld>
            <a:endParaRPr lang="en-US"/>
          </a:p>
        </p:txBody>
      </p:sp>
    </p:spTree>
    <p:extLst>
      <p:ext uri="{BB962C8B-B14F-4D97-AF65-F5344CB8AC3E}">
        <p14:creationId xmlns:p14="http://schemas.microsoft.com/office/powerpoint/2010/main" val="360015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029601-B419-4559-82CA-2FC2B6CF09BF}"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DA38-B559-4805-BC62-D7C695C9E102}" type="slidenum">
              <a:rPr lang="en-US" smtClean="0"/>
              <a:t>‹#›</a:t>
            </a:fld>
            <a:endParaRPr lang="en-US"/>
          </a:p>
        </p:txBody>
      </p:sp>
    </p:spTree>
    <p:extLst>
      <p:ext uri="{BB962C8B-B14F-4D97-AF65-F5344CB8AC3E}">
        <p14:creationId xmlns:p14="http://schemas.microsoft.com/office/powerpoint/2010/main" val="52479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029601-B419-4559-82CA-2FC2B6CF09BF}" type="datetimeFigureOut">
              <a:rPr lang="en-US" smtClean="0"/>
              <a:t>6/19/2017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FDA38-B559-4805-BC62-D7C695C9E10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77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029601-B419-4559-82CA-2FC2B6CF09BF}" type="datetimeFigureOut">
              <a:rPr lang="en-US" smtClean="0"/>
              <a:t>6/19/2017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9CFDA38-B559-4805-BC62-D7C695C9E10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639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ehelptwo.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bhg.com/shop/kitchen/food-storage/containers-a3082.html" TargetMode="External"/><Relationship Id="rId2" Type="http://schemas.openxmlformats.org/officeDocument/2006/relationships/hyperlink" Target="http://www.bhg.com/shop/garden-and-yard/care/rain-barrels-a3243.html" TargetMode="Externa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http://www.bhg.com/garde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hg.com/shop/garden-and-yard/care/rain-barrels-a3243.html"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www.bhg.com/shop/garden-and-yard/care/rain-barrels-a3243.html"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hg.com/shop/garden-and-yard/care/rain-barrels-a3243.html"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hg.com/shop/garden-and-yard/care/rain-barrels-a3243.html"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hg.com/shop/garden-and-yard/care/rain-barrels-a3243.html"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Rain Barrel	</a:t>
            </a:r>
          </a:p>
        </p:txBody>
      </p:sp>
      <p:sp>
        <p:nvSpPr>
          <p:cNvPr id="3" name="Subtitle 2"/>
          <p:cNvSpPr>
            <a:spLocks noGrp="1"/>
          </p:cNvSpPr>
          <p:nvPr>
            <p:ph type="subTitle" idx="1"/>
          </p:nvPr>
        </p:nvSpPr>
        <p:spPr/>
        <p:txBody>
          <a:bodyPr/>
          <a:lstStyle/>
          <a:p>
            <a:r>
              <a:rPr lang="en-US" dirty="0"/>
              <a:t>Learning for Water </a:t>
            </a:r>
          </a:p>
          <a:p>
            <a:r>
              <a:rPr lang="en-US" dirty="0">
                <a:hlinkClick r:id="rId2"/>
              </a:rPr>
              <a:t>wehelptwo.com</a:t>
            </a:r>
            <a:endParaRPr lang="en-US" dirty="0"/>
          </a:p>
        </p:txBody>
      </p:sp>
    </p:spTree>
    <p:extLst>
      <p:ext uri="{BB962C8B-B14F-4D97-AF65-F5344CB8AC3E}">
        <p14:creationId xmlns:p14="http://schemas.microsoft.com/office/powerpoint/2010/main" val="77611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0000"/>
                </a:solidFill>
              </a:rPr>
              <a:t>Why make a rain barrel</a:t>
            </a:r>
            <a:endParaRPr lang="en-US" dirty="0"/>
          </a:p>
        </p:txBody>
      </p:sp>
      <p:sp>
        <p:nvSpPr>
          <p:cNvPr id="4" name="Text Placeholder 3"/>
          <p:cNvSpPr>
            <a:spLocks noGrp="1"/>
          </p:cNvSpPr>
          <p:nvPr>
            <p:ph type="body" sz="half" idx="2"/>
          </p:nvPr>
        </p:nvSpPr>
        <p:spPr>
          <a:xfrm>
            <a:off x="1024128" y="2162911"/>
            <a:ext cx="4389120" cy="3762294"/>
          </a:xfrm>
        </p:spPr>
        <p:txBody>
          <a:bodyPr>
            <a:normAutofit lnSpcReduction="10000"/>
          </a:bodyPr>
          <a:lstStyle/>
          <a:p>
            <a:r>
              <a:rPr lang="en-US" dirty="0"/>
              <a:t>Using a </a:t>
            </a:r>
            <a:r>
              <a:rPr lang="en-US" dirty="0">
                <a:hlinkClick r:id="rId2"/>
              </a:rPr>
              <a:t>rain barrel</a:t>
            </a:r>
            <a:r>
              <a:rPr lang="en-US" dirty="0"/>
              <a:t> can save you a significant amount of money in a season. For each inch of rain that falls on 500 square feet of roof, you can collect 300 gallons of water.</a:t>
            </a:r>
          </a:p>
          <a:p>
            <a:r>
              <a:rPr lang="en-US" dirty="0"/>
              <a:t>In most areas of North America, that means you can collect more than a thousand gallons of water a year to use in your </a:t>
            </a:r>
            <a:r>
              <a:rPr lang="en-US" dirty="0">
                <a:hlinkClick r:id="rId3"/>
              </a:rPr>
              <a:t>containers</a:t>
            </a:r>
            <a:r>
              <a:rPr lang="en-US" dirty="0"/>
              <a:t>, houseplants, </a:t>
            </a:r>
            <a:r>
              <a:rPr lang="en-US" dirty="0">
                <a:hlinkClick r:id="rId4"/>
              </a:rPr>
              <a:t>garden</a:t>
            </a:r>
            <a:r>
              <a:rPr lang="en-US" dirty="0"/>
              <a:t>, or even your lawn. However, </a:t>
            </a:r>
            <a:r>
              <a:rPr lang="en-US" dirty="0">
                <a:hlinkClick r:id="rId2"/>
              </a:rPr>
              <a:t>rain barrels</a:t>
            </a:r>
            <a:r>
              <a:rPr lang="en-US" dirty="0"/>
              <a:t> are illegal in some areas -- be sure to check your local regulations before starting. </a:t>
            </a:r>
          </a:p>
          <a:p>
            <a:br>
              <a:rPr lang="en-US" dirty="0"/>
            </a:br>
            <a:endParaRPr lang="en-US" dirty="0"/>
          </a:p>
          <a:p>
            <a:r>
              <a:rPr lang="en-US" dirty="0"/>
              <a:t>Project Time:  Approximately 2 hours</a:t>
            </a:r>
          </a:p>
        </p:txBody>
      </p:sp>
      <p:pic>
        <p:nvPicPr>
          <p:cNvPr id="9" name="Content Placeholder 8"/>
          <p:cNvPicPr>
            <a:picLocks noGrp="1" noChangeAspect="1"/>
          </p:cNvPicPr>
          <p:nvPr>
            <p:ph idx="1"/>
          </p:nvPr>
        </p:nvPicPr>
        <p:blipFill>
          <a:blip r:embed="rId5"/>
          <a:stretch>
            <a:fillRect/>
          </a:stretch>
        </p:blipFill>
        <p:spPr>
          <a:xfrm>
            <a:off x="5961856" y="822325"/>
            <a:ext cx="5184775" cy="5184775"/>
          </a:xfrm>
          <a:prstGeom prst="rect">
            <a:avLst/>
          </a:prstGeom>
        </p:spPr>
      </p:pic>
    </p:spTree>
    <p:extLst>
      <p:ext uri="{BB962C8B-B14F-4D97-AF65-F5344CB8AC3E}">
        <p14:creationId xmlns:p14="http://schemas.microsoft.com/office/powerpoint/2010/main" val="204702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71509"/>
            <a:ext cx="5594881" cy="1737360"/>
          </a:xfrm>
        </p:spPr>
        <p:txBody>
          <a:bodyPr/>
          <a:lstStyle/>
          <a:p>
            <a:r>
              <a:rPr lang="en-US" altLang="en-US" dirty="0">
                <a:solidFill>
                  <a:srgbClr val="000000"/>
                </a:solidFill>
              </a:rPr>
              <a:t>Step 1: Gather Your Materials</a:t>
            </a:r>
            <a:endParaRPr lang="en-US" dirty="0"/>
          </a:p>
        </p:txBody>
      </p:sp>
      <p:sp>
        <p:nvSpPr>
          <p:cNvPr id="4" name="Text Placeholder 3"/>
          <p:cNvSpPr>
            <a:spLocks noGrp="1"/>
          </p:cNvSpPr>
          <p:nvPr>
            <p:ph type="body" sz="half" idx="2"/>
          </p:nvPr>
        </p:nvSpPr>
        <p:spPr>
          <a:xfrm>
            <a:off x="1024127" y="2257506"/>
            <a:ext cx="5439017" cy="3762294"/>
          </a:xfrm>
        </p:spPr>
        <p:txBody>
          <a:bodyPr/>
          <a:lstStyle/>
          <a:p>
            <a:pPr lvl="0" eaLnBrk="0" fontAlgn="base" hangingPunct="0">
              <a:lnSpc>
                <a:spcPct val="100000"/>
              </a:lnSpc>
              <a:spcBef>
                <a:spcPct val="0"/>
              </a:spcBef>
              <a:spcAft>
                <a:spcPct val="0"/>
              </a:spcAft>
              <a:buClrTx/>
              <a:buSzTx/>
            </a:pPr>
            <a:r>
              <a:rPr lang="en-US" altLang="en-US" dirty="0">
                <a:solidFill>
                  <a:srgbClr val="000000"/>
                </a:solidFill>
              </a:rPr>
              <a:t>It's probably easier than you think to make a </a:t>
            </a:r>
            <a:r>
              <a:rPr lang="en-US" altLang="en-US" dirty="0">
                <a:solidFill>
                  <a:srgbClr val="000000"/>
                </a:solidFill>
                <a:hlinkClick r:id="rId2"/>
              </a:rPr>
              <a:t>rain barrel</a:t>
            </a:r>
            <a:r>
              <a:rPr lang="en-US" altLang="en-US" dirty="0">
                <a:solidFill>
                  <a:srgbClr val="000000"/>
                </a:solidFill>
              </a:rPr>
              <a:t>. </a:t>
            </a:r>
          </a:p>
          <a:p>
            <a:pPr lvl="0" eaLnBrk="0" fontAlgn="base" hangingPunct="0">
              <a:lnSpc>
                <a:spcPct val="100000"/>
              </a:lnSpc>
              <a:spcBef>
                <a:spcPct val="0"/>
              </a:spcBef>
              <a:spcAft>
                <a:spcPct val="0"/>
              </a:spcAft>
              <a:buClrTx/>
              <a:buSzTx/>
            </a:pPr>
            <a:r>
              <a:rPr lang="en-US" altLang="en-US" dirty="0">
                <a:solidFill>
                  <a:srgbClr val="000000"/>
                </a:solidFill>
              </a:rPr>
              <a:t>Here's what we used:</a:t>
            </a:r>
            <a:endParaRPr lang="en-US" altLang="en-US" dirty="0"/>
          </a:p>
          <a:p>
            <a:pPr lvl="0" eaLnBrk="0" fontAlgn="base" hangingPunct="0">
              <a:lnSpc>
                <a:spcPct val="100000"/>
              </a:lnSpc>
              <a:spcBef>
                <a:spcPct val="0"/>
              </a:spcBef>
              <a:spcAft>
                <a:spcPct val="0"/>
              </a:spcAft>
              <a:buClrTx/>
              <a:buSzTx/>
            </a:pPr>
            <a:r>
              <a:rPr lang="en-US" altLang="en-US" dirty="0">
                <a:solidFill>
                  <a:srgbClr val="000000"/>
                </a:solidFill>
              </a:rPr>
              <a:t>-- 1 large plastic garbage can (the larger it is, the more water you can collect)</a:t>
            </a:r>
            <a:br>
              <a:rPr lang="en-US" altLang="en-US" dirty="0">
                <a:solidFill>
                  <a:srgbClr val="000000"/>
                </a:solidFill>
              </a:rPr>
            </a:br>
            <a:r>
              <a:rPr lang="en-US" altLang="en-US" dirty="0">
                <a:solidFill>
                  <a:srgbClr val="000000"/>
                </a:solidFill>
              </a:rPr>
              <a:t>-- 1 tube of watertight sealant or roll of Teflon tape for plumbing</a:t>
            </a:r>
            <a:br>
              <a:rPr lang="en-US" altLang="en-US" dirty="0">
                <a:solidFill>
                  <a:srgbClr val="000000"/>
                </a:solidFill>
              </a:rPr>
            </a:br>
            <a:r>
              <a:rPr lang="en-US" altLang="en-US" dirty="0">
                <a:solidFill>
                  <a:srgbClr val="000000"/>
                </a:solidFill>
              </a:rPr>
              <a:t>-- 2 rubber washers</a:t>
            </a:r>
            <a:br>
              <a:rPr lang="en-US" altLang="en-US" dirty="0">
                <a:solidFill>
                  <a:srgbClr val="000000"/>
                </a:solidFill>
              </a:rPr>
            </a:br>
            <a:r>
              <a:rPr lang="en-US" altLang="en-US" dirty="0">
                <a:solidFill>
                  <a:srgbClr val="000000"/>
                </a:solidFill>
              </a:rPr>
              <a:t>-- 2 metal washers</a:t>
            </a:r>
            <a:br>
              <a:rPr lang="en-US" altLang="en-US" dirty="0">
                <a:solidFill>
                  <a:srgbClr val="000000"/>
                </a:solidFill>
              </a:rPr>
            </a:br>
            <a:r>
              <a:rPr lang="en-US" altLang="en-US" dirty="0">
                <a:solidFill>
                  <a:srgbClr val="000000"/>
                </a:solidFill>
              </a:rPr>
              <a:t>-- 1 hose clamp</a:t>
            </a:r>
            <a:br>
              <a:rPr lang="en-US" altLang="en-US" dirty="0">
                <a:solidFill>
                  <a:srgbClr val="000000"/>
                </a:solidFill>
              </a:rPr>
            </a:br>
            <a:r>
              <a:rPr lang="en-US" altLang="en-US" dirty="0">
                <a:solidFill>
                  <a:srgbClr val="000000"/>
                </a:solidFill>
              </a:rPr>
              <a:t>-- 1 spigot</a:t>
            </a:r>
            <a:br>
              <a:rPr lang="en-US" altLang="en-US" dirty="0">
                <a:solidFill>
                  <a:srgbClr val="000000"/>
                </a:solidFill>
              </a:rPr>
            </a:br>
            <a:r>
              <a:rPr lang="en-US" altLang="en-US" dirty="0">
                <a:solidFill>
                  <a:srgbClr val="000000"/>
                </a:solidFill>
              </a:rPr>
              <a:t>-- A drill</a:t>
            </a:r>
            <a:br>
              <a:rPr lang="en-US" altLang="en-US" dirty="0">
                <a:solidFill>
                  <a:srgbClr val="000000"/>
                </a:solidFill>
              </a:rPr>
            </a:br>
            <a:r>
              <a:rPr lang="en-US" altLang="en-US" dirty="0">
                <a:solidFill>
                  <a:srgbClr val="000000"/>
                </a:solidFill>
              </a:rPr>
              <a:t>-- Landscaping fabric</a:t>
            </a:r>
            <a:endParaRPr lang="en-US" altLang="en-US" dirty="0"/>
          </a:p>
          <a:p>
            <a:endParaRPr lang="en-US" dirty="0"/>
          </a:p>
        </p:txBody>
      </p:sp>
      <p:pic>
        <p:nvPicPr>
          <p:cNvPr id="7" name="Content Placeholder 6"/>
          <p:cNvPicPr>
            <a:picLocks noGrp="1" noChangeAspect="1"/>
          </p:cNvPicPr>
          <p:nvPr>
            <p:ph idx="1"/>
          </p:nvPr>
        </p:nvPicPr>
        <p:blipFill>
          <a:blip r:embed="rId3"/>
          <a:stretch>
            <a:fillRect/>
          </a:stretch>
        </p:blipFill>
        <p:spPr>
          <a:xfrm>
            <a:off x="7127656" y="1985076"/>
            <a:ext cx="2853175" cy="2859272"/>
          </a:xfrm>
          <a:prstGeom prst="rect">
            <a:avLst/>
          </a:prstGeom>
        </p:spPr>
      </p:pic>
    </p:spTree>
    <p:extLst>
      <p:ext uri="{BB962C8B-B14F-4D97-AF65-F5344CB8AC3E}">
        <p14:creationId xmlns:p14="http://schemas.microsoft.com/office/powerpoint/2010/main" val="186253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Drill a Hole</a:t>
            </a:r>
          </a:p>
        </p:txBody>
      </p:sp>
      <p:pic>
        <p:nvPicPr>
          <p:cNvPr id="5" name="Content Placeholder 4"/>
          <p:cNvPicPr>
            <a:picLocks noGrp="1" noChangeAspect="1"/>
          </p:cNvPicPr>
          <p:nvPr>
            <p:ph idx="1"/>
          </p:nvPr>
        </p:nvPicPr>
        <p:blipFill>
          <a:blip r:embed="rId2"/>
          <a:stretch>
            <a:fillRect/>
          </a:stretch>
        </p:blipFill>
        <p:spPr>
          <a:xfrm>
            <a:off x="6609069" y="822325"/>
            <a:ext cx="3890349" cy="5184775"/>
          </a:xfrm>
          <a:prstGeom prst="rect">
            <a:avLst/>
          </a:prstGeom>
        </p:spPr>
      </p:pic>
      <p:sp>
        <p:nvSpPr>
          <p:cNvPr id="4" name="Text Placeholder 3"/>
          <p:cNvSpPr>
            <a:spLocks noGrp="1"/>
          </p:cNvSpPr>
          <p:nvPr>
            <p:ph type="body" sz="half" idx="2"/>
          </p:nvPr>
        </p:nvSpPr>
        <p:spPr/>
        <p:txBody>
          <a:bodyPr/>
          <a:lstStyle/>
          <a:p>
            <a:r>
              <a:rPr lang="en-US" dirty="0"/>
              <a:t>You don't need a </a:t>
            </a:r>
            <a:r>
              <a:rPr lang="en-US" dirty="0">
                <a:hlinkClick r:id="rId3"/>
              </a:rPr>
              <a:t>rain barrel</a:t>
            </a:r>
            <a:r>
              <a:rPr lang="en-US" dirty="0"/>
              <a:t> kit to conserve water! Start by using your drill to create a hole near the bottom of your barrel. This is where you'll insert your spigot. Use a drill bit that's a little smaller than or the same size as the spigot.</a:t>
            </a:r>
          </a:p>
          <a:p>
            <a:r>
              <a:rPr lang="en-US" b="1" dirty="0"/>
              <a:t>Rain Barrel Hint:</a:t>
            </a:r>
            <a:r>
              <a:rPr lang="en-US" dirty="0"/>
              <a:t> Don't create a hole that's too low -- you'll want to leave space underneath to fill your watering can.</a:t>
            </a:r>
          </a:p>
          <a:p>
            <a:endParaRPr lang="en-US" dirty="0"/>
          </a:p>
        </p:txBody>
      </p:sp>
    </p:spTree>
    <p:extLst>
      <p:ext uri="{BB962C8B-B14F-4D97-AF65-F5344CB8AC3E}">
        <p14:creationId xmlns:p14="http://schemas.microsoft.com/office/powerpoint/2010/main" val="285750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71509"/>
            <a:ext cx="4888299" cy="1737360"/>
          </a:xfrm>
        </p:spPr>
        <p:txBody>
          <a:bodyPr/>
          <a:lstStyle/>
          <a:p>
            <a:r>
              <a:rPr lang="en-US" dirty="0"/>
              <a:t>Step 3: Insert the spigot</a:t>
            </a:r>
          </a:p>
        </p:txBody>
      </p:sp>
      <p:sp>
        <p:nvSpPr>
          <p:cNvPr id="4" name="Text Placeholder 3"/>
          <p:cNvSpPr>
            <a:spLocks noGrp="1"/>
          </p:cNvSpPr>
          <p:nvPr>
            <p:ph type="body" sz="half" idx="2"/>
          </p:nvPr>
        </p:nvSpPr>
        <p:spPr/>
        <p:txBody>
          <a:bodyPr/>
          <a:lstStyle/>
          <a:p>
            <a:r>
              <a:rPr lang="en-US" dirty="0"/>
              <a:t>Place a metal washer onto the threaded end of spigot, then put a snugly fitting rubber washer over the threads to help hold the washer in place and prevent leakage.</a:t>
            </a:r>
          </a:p>
        </p:txBody>
      </p:sp>
      <p:pic>
        <p:nvPicPr>
          <p:cNvPr id="6" name="Content Placeholder 5"/>
          <p:cNvPicPr>
            <a:picLocks noGrp="1" noChangeAspect="1"/>
          </p:cNvPicPr>
          <p:nvPr>
            <p:ph idx="1"/>
          </p:nvPr>
        </p:nvPicPr>
        <p:blipFill>
          <a:blip r:embed="rId2"/>
          <a:stretch>
            <a:fillRect/>
          </a:stretch>
        </p:blipFill>
        <p:spPr>
          <a:xfrm>
            <a:off x="6220671" y="822325"/>
            <a:ext cx="4667146" cy="5184775"/>
          </a:xfrm>
          <a:prstGeom prst="rect">
            <a:avLst/>
          </a:prstGeom>
        </p:spPr>
      </p:pic>
    </p:spTree>
    <p:extLst>
      <p:ext uri="{BB962C8B-B14F-4D97-AF65-F5344CB8AC3E}">
        <p14:creationId xmlns:p14="http://schemas.microsoft.com/office/powerpoint/2010/main" val="2455916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seal it up</a:t>
            </a:r>
          </a:p>
        </p:txBody>
      </p:sp>
      <p:sp>
        <p:nvSpPr>
          <p:cNvPr id="4" name="Text Placeholder 3"/>
          <p:cNvSpPr>
            <a:spLocks noGrp="1"/>
          </p:cNvSpPr>
          <p:nvPr>
            <p:ph type="body" sz="half" idx="2"/>
          </p:nvPr>
        </p:nvSpPr>
        <p:spPr/>
        <p:txBody>
          <a:bodyPr/>
          <a:lstStyle/>
          <a:p>
            <a:r>
              <a:rPr lang="en-US" dirty="0"/>
              <a:t>Next, apply a bead of waterproof sealant over your rubber washer and insert the spigot into the hole. Wait for the sealant to dry, then run a rubber washer, followed by a metal washer onto the threads of the spigot inside the barrel. Secure the spigot in place inside your barrel with the hose clamp. This is important because it will keep your spigot from coming loose from your barrel.</a:t>
            </a:r>
          </a:p>
          <a:p>
            <a:r>
              <a:rPr lang="en-US" b="1" dirty="0"/>
              <a:t>Rain Barrel Hint:</a:t>
            </a:r>
            <a:r>
              <a:rPr lang="en-US" dirty="0"/>
              <a:t> You can also run watertight Teflon tape to seal the spigot hole</a:t>
            </a:r>
          </a:p>
        </p:txBody>
      </p:sp>
      <p:pic>
        <p:nvPicPr>
          <p:cNvPr id="6" name="Content Placeholder 5"/>
          <p:cNvPicPr>
            <a:picLocks noGrp="1" noChangeAspect="1"/>
          </p:cNvPicPr>
          <p:nvPr>
            <p:ph idx="1"/>
          </p:nvPr>
        </p:nvPicPr>
        <p:blipFill>
          <a:blip r:embed="rId2"/>
          <a:stretch>
            <a:fillRect/>
          </a:stretch>
        </p:blipFill>
        <p:spPr>
          <a:xfrm>
            <a:off x="5934869" y="1014412"/>
            <a:ext cx="5238750" cy="4800600"/>
          </a:xfrm>
          <a:prstGeom prst="rect">
            <a:avLst/>
          </a:prstGeom>
        </p:spPr>
      </p:pic>
    </p:spTree>
    <p:extLst>
      <p:ext uri="{BB962C8B-B14F-4D97-AF65-F5344CB8AC3E}">
        <p14:creationId xmlns:p14="http://schemas.microsoft.com/office/powerpoint/2010/main" val="81461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71509"/>
            <a:ext cx="6343027" cy="1737360"/>
          </a:xfrm>
        </p:spPr>
        <p:txBody>
          <a:bodyPr/>
          <a:lstStyle/>
          <a:p>
            <a:r>
              <a:rPr lang="en-US" dirty="0"/>
              <a:t>Step 5: Make entry and exit holes</a:t>
            </a:r>
          </a:p>
        </p:txBody>
      </p:sp>
      <p:sp>
        <p:nvSpPr>
          <p:cNvPr id="4" name="Text Placeholder 3"/>
          <p:cNvSpPr>
            <a:spLocks noGrp="1"/>
          </p:cNvSpPr>
          <p:nvPr>
            <p:ph type="body" sz="half" idx="2"/>
          </p:nvPr>
        </p:nvSpPr>
        <p:spPr/>
        <p:txBody>
          <a:bodyPr/>
          <a:lstStyle/>
          <a:p>
            <a:r>
              <a:rPr lang="en-US" dirty="0"/>
              <a:t>Carefully cut a hole in the lid of your </a:t>
            </a:r>
            <a:r>
              <a:rPr lang="en-US" dirty="0">
                <a:hlinkClick r:id="rId2"/>
              </a:rPr>
              <a:t>rain barrel</a:t>
            </a:r>
            <a:r>
              <a:rPr lang="en-US" dirty="0"/>
              <a:t>. This hole should sit under your home's downspout so the water runs right into the barrel. Cut the hole so it's large enough to accommodate the water flow from the downspout.</a:t>
            </a:r>
          </a:p>
          <a:p>
            <a:r>
              <a:rPr lang="en-US" dirty="0"/>
              <a:t>You'll also want to drill a hole or two near the very top of your rain barrel. This hole will allow water to overflow.</a:t>
            </a:r>
          </a:p>
          <a:p>
            <a:r>
              <a:rPr lang="en-US" b="1" dirty="0"/>
              <a:t>Here's a hint:</a:t>
            </a:r>
            <a:r>
              <a:rPr lang="en-US" dirty="0"/>
              <a:t> You can run a short length of hose or PVC pipe, from the overflow hole to another rain barrel to connect them. That way if your rain barrel fills, the excess water will run into the next one and you don't lose overflow water</a:t>
            </a:r>
          </a:p>
        </p:txBody>
      </p:sp>
      <p:pic>
        <p:nvPicPr>
          <p:cNvPr id="5" name="Content Placeholder 4"/>
          <p:cNvPicPr>
            <a:picLocks noGrp="1" noChangeAspect="1"/>
          </p:cNvPicPr>
          <p:nvPr>
            <p:ph idx="1"/>
          </p:nvPr>
        </p:nvPicPr>
        <p:blipFill>
          <a:blip r:embed="rId3"/>
          <a:stretch>
            <a:fillRect/>
          </a:stretch>
        </p:blipFill>
        <p:spPr>
          <a:xfrm>
            <a:off x="7741678" y="1435389"/>
            <a:ext cx="3890349" cy="5184775"/>
          </a:xfrm>
          <a:prstGeom prst="rect">
            <a:avLst/>
          </a:prstGeom>
        </p:spPr>
      </p:pic>
    </p:spTree>
    <p:extLst>
      <p:ext uri="{BB962C8B-B14F-4D97-AF65-F5344CB8AC3E}">
        <p14:creationId xmlns:p14="http://schemas.microsoft.com/office/powerpoint/2010/main" val="194568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Seal the top</a:t>
            </a:r>
          </a:p>
        </p:txBody>
      </p:sp>
      <p:sp>
        <p:nvSpPr>
          <p:cNvPr id="4" name="Text Placeholder 3"/>
          <p:cNvSpPr>
            <a:spLocks noGrp="1"/>
          </p:cNvSpPr>
          <p:nvPr>
            <p:ph type="body" sz="half" idx="2"/>
          </p:nvPr>
        </p:nvSpPr>
        <p:spPr/>
        <p:txBody>
          <a:bodyPr/>
          <a:lstStyle/>
          <a:p>
            <a:r>
              <a:rPr lang="en-US" dirty="0"/>
              <a:t>Cut a piece of landscaping fabric to sit over the top, then put the lid over the top of it to secure it. This will create a barrier that prevents mosquitoes and other pests from getting in your </a:t>
            </a:r>
            <a:r>
              <a:rPr lang="en-US" dirty="0">
                <a:hlinkClick r:id="rId2"/>
              </a:rPr>
              <a:t>rain barrel</a:t>
            </a:r>
            <a:r>
              <a:rPr lang="en-US" dirty="0"/>
              <a:t> water.</a:t>
            </a:r>
          </a:p>
        </p:txBody>
      </p:sp>
      <p:pic>
        <p:nvPicPr>
          <p:cNvPr id="6" name="Content Placeholder 5"/>
          <p:cNvPicPr>
            <a:picLocks noGrp="1" noChangeAspect="1"/>
          </p:cNvPicPr>
          <p:nvPr>
            <p:ph idx="1"/>
          </p:nvPr>
        </p:nvPicPr>
        <p:blipFill>
          <a:blip r:embed="rId3"/>
          <a:stretch>
            <a:fillRect/>
          </a:stretch>
        </p:blipFill>
        <p:spPr>
          <a:xfrm>
            <a:off x="6609069" y="822325"/>
            <a:ext cx="3890349" cy="5184775"/>
          </a:xfrm>
          <a:prstGeom prst="rect">
            <a:avLst/>
          </a:prstGeom>
        </p:spPr>
      </p:pic>
    </p:spTree>
    <p:extLst>
      <p:ext uri="{BB962C8B-B14F-4D97-AF65-F5344CB8AC3E}">
        <p14:creationId xmlns:p14="http://schemas.microsoft.com/office/powerpoint/2010/main" val="21486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71509"/>
            <a:ext cx="6104036" cy="1737360"/>
          </a:xfrm>
        </p:spPr>
        <p:txBody>
          <a:bodyPr/>
          <a:lstStyle/>
          <a:p>
            <a:r>
              <a:rPr lang="en-US" dirty="0"/>
              <a:t>Step 7: Place your rain barrel</a:t>
            </a:r>
          </a:p>
        </p:txBody>
      </p:sp>
      <p:sp>
        <p:nvSpPr>
          <p:cNvPr id="4" name="Text Placeholder 3"/>
          <p:cNvSpPr>
            <a:spLocks noGrp="1"/>
          </p:cNvSpPr>
          <p:nvPr>
            <p:ph type="body" sz="half" idx="2"/>
          </p:nvPr>
        </p:nvSpPr>
        <p:spPr/>
        <p:txBody>
          <a:bodyPr/>
          <a:lstStyle/>
          <a:p>
            <a:r>
              <a:rPr lang="en-US" dirty="0"/>
              <a:t>Now that the hard work is done, all you have to do is get your rain water barrel in place. Position it directly underneath your downspout in a spot that's most convenient for you to use it. Then just wait for it to rain so you can enjoy the water -- and money -- savings.</a:t>
            </a:r>
          </a:p>
          <a:p>
            <a:r>
              <a:rPr lang="en-US" b="1" dirty="0"/>
              <a:t>Here's a hint:</a:t>
            </a:r>
            <a:r>
              <a:rPr lang="en-US" dirty="0"/>
              <a:t> Set your </a:t>
            </a:r>
            <a:r>
              <a:rPr lang="en-US" dirty="0">
                <a:hlinkClick r:id="rId2"/>
              </a:rPr>
              <a:t>rain barrel</a:t>
            </a:r>
            <a:r>
              <a:rPr lang="en-US" dirty="0"/>
              <a:t> up on a platform to help give more pressure if you connect it to a hose. It also makes it easier to fill up watering cans.</a:t>
            </a:r>
          </a:p>
        </p:txBody>
      </p:sp>
      <p:pic>
        <p:nvPicPr>
          <p:cNvPr id="5" name="Content Placeholder 4"/>
          <p:cNvPicPr>
            <a:picLocks noGrp="1" noChangeAspect="1"/>
          </p:cNvPicPr>
          <p:nvPr>
            <p:ph idx="1"/>
          </p:nvPr>
        </p:nvPicPr>
        <p:blipFill>
          <a:blip r:embed="rId3"/>
          <a:stretch>
            <a:fillRect/>
          </a:stretch>
        </p:blipFill>
        <p:spPr>
          <a:xfrm>
            <a:off x="7533860" y="1082098"/>
            <a:ext cx="3890349" cy="5184775"/>
          </a:xfrm>
          <a:prstGeom prst="rect">
            <a:avLst/>
          </a:prstGeom>
        </p:spPr>
      </p:pic>
    </p:spTree>
    <p:extLst>
      <p:ext uri="{BB962C8B-B14F-4D97-AF65-F5344CB8AC3E}">
        <p14:creationId xmlns:p14="http://schemas.microsoft.com/office/powerpoint/2010/main" val="1018189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
  <TotalTime>21</TotalTime>
  <Words>296</Words>
  <Application>Microsoft Office PowerPoint</Application>
  <PresentationFormat>Widescreen</PresentationFormat>
  <Paragraphs>29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Tw Cen MT</vt:lpstr>
      <vt:lpstr>Tw Cen MT Condensed</vt:lpstr>
      <vt:lpstr>Wingdings 3</vt:lpstr>
      <vt:lpstr>Integral</vt:lpstr>
      <vt:lpstr>Rain Barrel </vt:lpstr>
      <vt:lpstr>Why make a rain barrel</vt:lpstr>
      <vt:lpstr>Step 1: Gather Your Materials</vt:lpstr>
      <vt:lpstr>Step 2: Drill a Hole</vt:lpstr>
      <vt:lpstr>Step 3: Insert the spigot</vt:lpstr>
      <vt:lpstr>Step 4: seal it up</vt:lpstr>
      <vt:lpstr>Step 5: Make entry and exit holes</vt:lpstr>
      <vt:lpstr>Step 6: Seal the top</vt:lpstr>
      <vt:lpstr>Step 7: Place your rain barrel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 Barrel</dc:title>
  <dc:creator>Accounting</dc:creator>
  <cp:lastModifiedBy>Trevor Bergman</cp:lastModifiedBy>
  <cp:revision>6</cp:revision>
  <dcterms:created xsi:type="dcterms:W3CDTF">2017-06-12T18:55:03Z</dcterms:created>
  <dcterms:modified xsi:type="dcterms:W3CDTF">2017-06-19T12:56:28Z</dcterms:modified>
</cp:coreProperties>
</file>